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62" r:id="rId4"/>
    <p:sldId id="258" r:id="rId5"/>
    <p:sldId id="259" r:id="rId6"/>
    <p:sldId id="269" r:id="rId7"/>
    <p:sldId id="268" r:id="rId8"/>
    <p:sldId id="260" r:id="rId9"/>
    <p:sldId id="267" r:id="rId10"/>
    <p:sldId id="263" r:id="rId11"/>
    <p:sldId id="261" r:id="rId12"/>
    <p:sldId id="264" r:id="rId13"/>
    <p:sldId id="266" r:id="rId14"/>
    <p:sldId id="270" r:id="rId15"/>
    <p:sldId id="265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6" autoAdjust="0"/>
  </p:normalViewPr>
  <p:slideViewPr>
    <p:cSldViewPr>
      <p:cViewPr>
        <p:scale>
          <a:sx n="80" d="100"/>
          <a:sy n="80" d="100"/>
        </p:scale>
        <p:origin x="-990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5F6A-B5BE-41B3-9BF9-A95C6262A30B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892E1-8C1B-4BD4-9278-6BA8DF1D90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08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Selbst</a:t>
            </a:r>
            <a:r>
              <a:rPr lang="de-DE" baseline="0" dirty="0" smtClean="0"/>
              <a:t> balancierender Fahrzeug, </a:t>
            </a:r>
            <a:r>
              <a:rPr lang="de-DE" baseline="0" dirty="0" err="1" smtClean="0"/>
              <a:t>Segway</a:t>
            </a:r>
            <a:r>
              <a:rPr lang="de-DE" baseline="0" dirty="0" smtClean="0"/>
              <a:t> oder E. </a:t>
            </a:r>
            <a:r>
              <a:rPr lang="de-DE" baseline="0" dirty="0" err="1" smtClean="0"/>
              <a:t>Scooter</a:t>
            </a:r>
            <a:r>
              <a:rPr lang="de-DE" baseline="0" dirty="0" smtClean="0"/>
              <a:t>  ist zum ersten Mal im </a:t>
            </a:r>
            <a:r>
              <a:rPr lang="de-DE" baseline="0" dirty="0" err="1" smtClean="0"/>
              <a:t>Jar</a:t>
            </a:r>
            <a:r>
              <a:rPr lang="de-DE" baseline="0" dirty="0" smtClean="0"/>
              <a:t> 2001 bei Firma </a:t>
            </a:r>
            <a:r>
              <a:rPr lang="de-DE" baseline="0" dirty="0" err="1" smtClean="0"/>
              <a:t>Segway</a:t>
            </a:r>
            <a:r>
              <a:rPr lang="de-DE" baseline="0" dirty="0" smtClean="0"/>
              <a:t> als in Markt vorgestellt, dessen Entwicklung wird weiter in Jahr 2015 als </a:t>
            </a:r>
            <a:r>
              <a:rPr lang="de-DE" baseline="0" dirty="0" err="1" smtClean="0"/>
              <a:t>Hooverboard</a:t>
            </a:r>
            <a:r>
              <a:rPr lang="de-DE" baseline="0" dirty="0" smtClean="0"/>
              <a:t> entwickelt wurde, welches ohne Lenker aufgebaut und Lithium-Batterie eingesetzt wird.</a:t>
            </a:r>
          </a:p>
          <a:p>
            <a:r>
              <a:rPr lang="de-DE" baseline="0" dirty="0" smtClean="0"/>
              <a:t> </a:t>
            </a:r>
          </a:p>
          <a:p>
            <a:endParaRPr lang="de-DE" baseline="0" dirty="0" smtClean="0"/>
          </a:p>
          <a:p>
            <a:r>
              <a:rPr lang="de-DE" baseline="0" dirty="0" smtClean="0"/>
              <a:t>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62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Hiermit</a:t>
            </a:r>
            <a:r>
              <a:rPr lang="de-DE" baseline="0" dirty="0" smtClean="0"/>
              <a:t> beende ich meine Präsentation. Falls Sie Fragen haben. Stellen Sie einfach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44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el</a:t>
            </a:r>
            <a:r>
              <a:rPr lang="de-DE" baseline="0" dirty="0" smtClean="0"/>
              <a:t>. Regelkreis regelt sich die Stabilisation des Roboters mit Hilfe des Halbleiters Gyroskope-Sensor, es halt die Position des Sensors so weit gerade bzw. Phi =0. Wenn Roboter sich nach vorne oder hinten neigen, die Winkeländerung wird von Gyrossensor gemessen, die durch Regelkreis in verschiedene Spannungsschritte für das Motor umgewandelt wird. Die Winkelbeschleunigung des Motos </a:t>
            </a:r>
            <a:r>
              <a:rPr lang="de-DE" b="1" i="0" u="sng" baseline="0" dirty="0" smtClean="0"/>
              <a:t>in gegen Richtung </a:t>
            </a:r>
            <a:r>
              <a:rPr lang="de-DE" baseline="0" dirty="0" smtClean="0"/>
              <a:t> wird durch Stromstärke des Motors bestimmt. Damit Fahrer kann den Fahrzeug beschleunigen, fortfahren , bremsen. </a:t>
            </a:r>
          </a:p>
          <a:p>
            <a:endParaRPr lang="de-DE" dirty="0" smtClean="0"/>
          </a:p>
          <a:p>
            <a:r>
              <a:rPr lang="de-DE" dirty="0" smtClean="0"/>
              <a:t>Das</a:t>
            </a:r>
            <a:r>
              <a:rPr lang="de-DE" baseline="0" dirty="0" smtClean="0"/>
              <a:t> Beispiel wird auf Bild angezeigt. Wenn der Gyroskope-Sensor sich nach vorne oder hinten in der Y und Z Achsen neigt. </a:t>
            </a:r>
          </a:p>
          <a:p>
            <a:r>
              <a:rPr lang="de-DE" baseline="0" dirty="0" smtClean="0"/>
              <a:t>Je größer die Neigungswindel Phi desto höher ist die Winkelbeschleunigung.</a:t>
            </a:r>
          </a:p>
          <a:p>
            <a:r>
              <a:rPr lang="de-DE" baseline="0" dirty="0" smtClean="0"/>
              <a:t>Die Drehrichtung des Motor wird in Gegenrichtung gedreht.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Die ähnliche Anwendung des </a:t>
            </a:r>
            <a:r>
              <a:rPr lang="de-DE" baseline="0" dirty="0" err="1" smtClean="0"/>
              <a:t>Gyroskopes</a:t>
            </a:r>
            <a:r>
              <a:rPr lang="de-DE" baseline="0" dirty="0" smtClean="0"/>
              <a:t> findet sich häufig in Smartphones und Quark-</a:t>
            </a:r>
            <a:r>
              <a:rPr lang="de-DE" baseline="0" dirty="0" err="1" smtClean="0"/>
              <a:t>Copter</a:t>
            </a:r>
            <a:r>
              <a:rPr lang="de-DE" baseline="0" dirty="0" smtClean="0"/>
              <a:t> zum Bestimmung der Position des Devices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40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Beispiel für Gyroskope-Sensor ist MPU5060.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Ein MPU5060.Bschleunigungssensor besteht zwei Teil : </a:t>
            </a:r>
          </a:p>
          <a:p>
            <a:r>
              <a:rPr lang="de-DE" baseline="0" dirty="0" smtClean="0"/>
              <a:t>Gyrossensor vermisst Gyronische Kraft – </a:t>
            </a:r>
            <a:r>
              <a:rPr lang="de-DE" b="1" dirty="0" smtClean="0"/>
              <a:t>Kreiselkräfte </a:t>
            </a:r>
            <a:r>
              <a:rPr lang="de-DE" b="0" dirty="0" smtClean="0"/>
              <a:t>der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Rotationssymetrie</a:t>
            </a:r>
            <a:endParaRPr lang="de-DE" b="0" baseline="0" dirty="0" smtClean="0"/>
          </a:p>
          <a:p>
            <a:r>
              <a:rPr lang="de-DE" b="0" baseline="0" dirty="0" err="1" smtClean="0"/>
              <a:t>Accelerometer</a:t>
            </a:r>
            <a:r>
              <a:rPr lang="de-DE" b="0" baseline="0" dirty="0" smtClean="0"/>
              <a:t> - Beschleunigungsmeter vermisst Bescheinigung bzw. Winkelneigung des Sensor. Die Geschwindigkeit und Beschleunigung wird mit Ableitung von 1st und 2.te </a:t>
            </a:r>
            <a:r>
              <a:rPr lang="de-DE" b="0" baseline="0" dirty="0" err="1" smtClean="0"/>
              <a:t>Orndnung</a:t>
            </a:r>
            <a:r>
              <a:rPr lang="de-DE" b="0" baseline="0" dirty="0" smtClean="0"/>
              <a:t> gerechnet.</a:t>
            </a:r>
            <a:endParaRPr lang="de-DE" baseline="0" dirty="0" smtClean="0"/>
          </a:p>
          <a:p>
            <a:r>
              <a:rPr lang="de-DE" baseline="0" dirty="0" smtClean="0"/>
              <a:t>Unterstützt I2C Kommunikation mit Betriebsspannung 3,3V</a:t>
            </a:r>
          </a:p>
          <a:p>
            <a:r>
              <a:rPr lang="de-DE" baseline="0" dirty="0" smtClean="0"/>
              <a:t>Es wird 3 Achse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 und 3 Achse </a:t>
            </a:r>
            <a:r>
              <a:rPr lang="de-DE" baseline="0" dirty="0" err="1" smtClean="0"/>
              <a:t>Gyroscope</a:t>
            </a:r>
            <a:r>
              <a:rPr lang="de-DE" baseline="0" dirty="0" smtClean="0"/>
              <a:t> eingebaut.</a:t>
            </a:r>
          </a:p>
          <a:p>
            <a:r>
              <a:rPr lang="de-DE" baseline="0" dirty="0" smtClean="0"/>
              <a:t>Die Messwert des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 ist aufgrund der Temperatur der Schaltung instabil. Um die Winkel mehr stabil zu ermitteln, wird eine algorithmische Filter-Methode verwendet, die ist so genannt </a:t>
            </a:r>
            <a:r>
              <a:rPr lang="de-DE" baseline="0" dirty="0" err="1" smtClean="0"/>
              <a:t>Complemtary</a:t>
            </a:r>
            <a:r>
              <a:rPr lang="de-DE" baseline="0" dirty="0" smtClean="0"/>
              <a:t> Filter. Das ist ein unendlicher Schleife, das filtert die Datengeräusch wegen Temperaturänderung aus damit Ausgangsignal des Sensor sauber und stabiler resultiert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1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 Hilfe</a:t>
            </a:r>
            <a:r>
              <a:rPr lang="de-DE" baseline="0" dirty="0" smtClean="0"/>
              <a:t> des </a:t>
            </a:r>
            <a:r>
              <a:rPr lang="de-DE" dirty="0" smtClean="0"/>
              <a:t>PID Reglers</a:t>
            </a:r>
            <a:r>
              <a:rPr lang="de-DE" baseline="0" dirty="0" smtClean="0"/>
              <a:t> ermöglicht die Reaktion des Roboters „smoother“ unter 10ms </a:t>
            </a:r>
          </a:p>
          <a:p>
            <a:r>
              <a:rPr lang="de-DE" baseline="0" dirty="0" smtClean="0"/>
              <a:t>Es erhält die Eigenschaft von P Anteil , das Spannungsgröße schnell nach Winkeländerung variiert wird</a:t>
            </a:r>
          </a:p>
          <a:p>
            <a:r>
              <a:rPr lang="de-DE" baseline="0" dirty="0" smtClean="0"/>
              <a:t>I Anteil intergiert die Error nach einer Zeitänderung </a:t>
            </a:r>
            <a:r>
              <a:rPr lang="de-DE" baseline="0" dirty="0" err="1" smtClean="0"/>
              <a:t>Deltat</a:t>
            </a:r>
            <a:r>
              <a:rPr lang="de-DE" baseline="0" dirty="0" smtClean="0"/>
              <a:t>, es hält die Stabilisation, bzw. Motorbeschleunigung so lang bis Robot in Stabilisationsposition erreicht ist</a:t>
            </a:r>
          </a:p>
          <a:p>
            <a:r>
              <a:rPr lang="de-DE" baseline="0" dirty="0" smtClean="0"/>
              <a:t>D Regler vergleich Positionsänderung nach der Zeitänderung </a:t>
            </a:r>
            <a:r>
              <a:rPr lang="de-DE" baseline="0" dirty="0" err="1" smtClean="0"/>
              <a:t>Deltat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79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Motoransteuerung</a:t>
            </a:r>
            <a:r>
              <a:rPr lang="de-DE" baseline="0" dirty="0" smtClean="0"/>
              <a:t> verwendet Schrittmotortreiber : Dopple H-Brücker L298N von Hersteller ST </a:t>
            </a:r>
            <a:r>
              <a:rPr lang="de-DE" baseline="0" dirty="0" err="1" smtClean="0"/>
              <a:t>Microwaves</a:t>
            </a:r>
            <a:r>
              <a:rPr lang="de-DE" baseline="0" dirty="0" smtClean="0"/>
              <a:t>. </a:t>
            </a:r>
          </a:p>
          <a:p>
            <a:r>
              <a:rPr lang="de-DE" baseline="0" dirty="0" smtClean="0"/>
              <a:t>Zu Betrachtung ist Die </a:t>
            </a:r>
            <a:r>
              <a:rPr lang="de-DE" baseline="0" dirty="0" err="1" smtClean="0"/>
              <a:t>Abfallsspanung</a:t>
            </a:r>
            <a:r>
              <a:rPr lang="de-DE" baseline="0" dirty="0" smtClean="0"/>
              <a:t>  wegen Dioden bis Max. 3.5 V, 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Betriebsspannung soll min 8V bis 12 sein.</a:t>
            </a:r>
          </a:p>
          <a:p>
            <a:r>
              <a:rPr lang="de-DE" baseline="0" dirty="0" smtClean="0"/>
              <a:t>Die Motoansteuerung Bibliothek „</a:t>
            </a:r>
            <a:r>
              <a:rPr lang="de-DE" baseline="0" dirty="0" err="1" smtClean="0"/>
              <a:t>LMotorController</a:t>
            </a:r>
            <a:r>
              <a:rPr lang="de-DE" baseline="0" dirty="0" smtClean="0"/>
              <a:t>“ wird verwendet.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93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Das</a:t>
            </a:r>
            <a:r>
              <a:rPr lang="de-DE" baseline="0" dirty="0" smtClean="0"/>
              <a:t> Bild zeigt das Schaltplan des Roboter an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54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Nun hat das</a:t>
            </a:r>
            <a:r>
              <a:rPr lang="de-DE" baseline="0" dirty="0" smtClean="0"/>
              <a:t> Projekt eine weitere Anforderung, dass der Roboter während stabile Position noch die Bewegung frei ansteuern kann.</a:t>
            </a:r>
          </a:p>
          <a:p>
            <a:r>
              <a:rPr lang="de-DE" dirty="0" smtClean="0"/>
              <a:t>Das rechte</a:t>
            </a:r>
            <a:r>
              <a:rPr lang="de-DE" baseline="0" dirty="0" smtClean="0"/>
              <a:t> Bild zeigt Schaltplan wie eine Fernsteuerung aufgebaut wird. Aufgrund der </a:t>
            </a:r>
            <a:r>
              <a:rPr lang="de-DE" baseline="0" dirty="0" err="1" smtClean="0"/>
              <a:t>Leckspannung</a:t>
            </a:r>
            <a:r>
              <a:rPr lang="de-DE" baseline="0" dirty="0" smtClean="0"/>
              <a:t> die Taste wird  mit einen Widerstand, der so genannt Pull-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-</a:t>
            </a:r>
            <a:r>
              <a:rPr lang="de-DE" baseline="0" dirty="0" err="1" smtClean="0"/>
              <a:t>Resistor</a:t>
            </a:r>
            <a:r>
              <a:rPr lang="de-DE" baseline="0" dirty="0" smtClean="0"/>
              <a:t> ist eingebaut. </a:t>
            </a:r>
          </a:p>
          <a:p>
            <a:r>
              <a:rPr lang="de-DE" baseline="0" dirty="0" smtClean="0"/>
              <a:t>Sender und Receiver Bluetooth Communication verwenden wir 2 HC-05. Die Kommunikation von Sender und Receiver wird über die Serien </a:t>
            </a:r>
            <a:r>
              <a:rPr lang="de-DE" baseline="0" dirty="0" err="1" smtClean="0"/>
              <a:t>Komunikation</a:t>
            </a:r>
            <a:r>
              <a:rPr lang="de-DE" baseline="0" dirty="0" smtClean="0"/>
              <a:t> Port </a:t>
            </a:r>
            <a:r>
              <a:rPr lang="de-DE" baseline="0" dirty="0" err="1" smtClean="0"/>
              <a:t>Tx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Rx</a:t>
            </a:r>
            <a:r>
              <a:rPr lang="de-DE" baseline="0" dirty="0" smtClean="0"/>
              <a:t> kommuniziert. Die Baurate ist festgestellt 9600 </a:t>
            </a:r>
            <a:r>
              <a:rPr lang="de-DE" baseline="0" dirty="0" err="1" smtClean="0"/>
              <a:t>bits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Nun</a:t>
            </a:r>
            <a:r>
              <a:rPr lang="de-DE" baseline="0" dirty="0" smtClean="0"/>
              <a:t> wird das Roboter und Fernsteuerung wie auf dem Bilder zusammen gebaut.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174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*Das Roboter hat bisher</a:t>
            </a:r>
            <a:r>
              <a:rPr lang="de-DE" baseline="0" dirty="0" smtClean="0"/>
              <a:t> 4 Versions </a:t>
            </a:r>
            <a:r>
              <a:rPr lang="de-DE" baseline="0" dirty="0" err="1" smtClean="0"/>
              <a:t>aufgebaut.Besonders</a:t>
            </a:r>
            <a:r>
              <a:rPr lang="de-DE" baseline="0" dirty="0" smtClean="0"/>
              <a:t> zur Betrachtung ist die Schwergewicht des Roboters. Da Batterie schwerster Teil ist, soll man   entweder kleinstmöglich Batterien verwenden oder am Bode des Roboter aufgebaut werden. </a:t>
            </a:r>
          </a:p>
          <a:p>
            <a:r>
              <a:rPr lang="de-DE" baseline="0" dirty="0" smtClean="0"/>
              <a:t>* Beschleunigungssensor soll in der Mitte und am Boden des Rahmens des Roboter aufgebaut werden</a:t>
            </a:r>
            <a:endParaRPr lang="de-DE" dirty="0" smtClean="0"/>
          </a:p>
          <a:p>
            <a:r>
              <a:rPr lang="de-DE" dirty="0" smtClean="0"/>
              <a:t>*Aufgrund</a:t>
            </a:r>
            <a:r>
              <a:rPr lang="de-DE" baseline="0" dirty="0" smtClean="0"/>
              <a:t> des Verfälschungssignal und </a:t>
            </a:r>
            <a:r>
              <a:rPr lang="de-DE" baseline="0" dirty="0" err="1" smtClean="0"/>
              <a:t>Leckstrom</a:t>
            </a:r>
            <a:r>
              <a:rPr lang="de-DE" baseline="0" dirty="0" smtClean="0"/>
              <a:t> den Einbau von Pull-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Widerständer ist empfohlen</a:t>
            </a:r>
          </a:p>
          <a:p>
            <a:r>
              <a:rPr lang="de-DE" baseline="0" dirty="0" smtClean="0"/>
              <a:t>*Eine Erstellung von Batterie Management System ist nötig Aufgrund starken Stromverbrauchs der Motoren. Problem bei </a:t>
            </a:r>
            <a:r>
              <a:rPr lang="de-DE" baseline="0" dirty="0" err="1" smtClean="0"/>
              <a:t>Abstütz</a:t>
            </a:r>
            <a:r>
              <a:rPr lang="de-DE" baseline="0" dirty="0" smtClean="0"/>
              <a:t> , Spannungsverlust</a:t>
            </a:r>
          </a:p>
          <a:p>
            <a:r>
              <a:rPr lang="de-DE" baseline="0" dirty="0" smtClean="0"/>
              <a:t>*Um Steuerungsbefehl besser zu puffern einen Superkondensator soll in den Sender Board einbauen.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892E1-8C1B-4BD4-9278-6BA8DF1D907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88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0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55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14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53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87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D1F4-741C-4038-AF55-8803859D239C}" type="datetimeFigureOut">
              <a:rPr lang="de-DE" smtClean="0"/>
              <a:t>03.09.2018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35CC5-D41F-481D-B0B6-4D95648053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40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31.png"/><Relationship Id="rId4" Type="http://schemas.openxmlformats.org/officeDocument/2006/relationships/image" Target="../media/image3.jpeg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7318" y="1628800"/>
            <a:ext cx="8229600" cy="474198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b="1" dirty="0" smtClean="0"/>
              <a:t>Projektsemester</a:t>
            </a:r>
          </a:p>
          <a:p>
            <a:pPr marL="0" indent="0" algn="ctr">
              <a:buNone/>
            </a:pPr>
            <a:r>
              <a:rPr lang="de-DE" b="1" dirty="0" smtClean="0"/>
              <a:t>Aufbau und Ans</a:t>
            </a:r>
            <a:r>
              <a:rPr lang="de-DE" b="1" dirty="0" smtClean="0"/>
              <a:t>teuerung eines s</a:t>
            </a:r>
            <a:r>
              <a:rPr lang="de-DE" b="1" dirty="0" smtClean="0"/>
              <a:t>elbst balancierenden Roboters</a:t>
            </a:r>
            <a:endParaRPr lang="de-DE" b="1" dirty="0" smtClean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r>
              <a:rPr lang="de-DE" sz="2400" b="1" dirty="0" smtClean="0"/>
              <a:t>Betreuer</a:t>
            </a:r>
          </a:p>
          <a:p>
            <a:pPr marL="0" indent="0">
              <a:buNone/>
            </a:pPr>
            <a:r>
              <a:rPr lang="de-DE" sz="2400" b="1" dirty="0"/>
              <a:t>Prof. Dr. Ingo Chmielewski</a:t>
            </a:r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----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 smtClean="0"/>
              <a:t>TrungHieu</a:t>
            </a:r>
            <a:r>
              <a:rPr lang="de-DE" sz="2400" dirty="0" smtClean="0"/>
              <a:t> </a:t>
            </a:r>
            <a:r>
              <a:rPr lang="de-DE" sz="2400" dirty="0" smtClean="0"/>
              <a:t>Tran</a:t>
            </a:r>
            <a:endParaRPr lang="de-DE" sz="1800" b="1" dirty="0" smtClean="0"/>
          </a:p>
          <a:p>
            <a:pPr marL="0" indent="0">
              <a:buNone/>
            </a:pPr>
            <a:r>
              <a:rPr lang="de-DE" sz="1800" b="1" dirty="0" smtClean="0"/>
              <a:t>MEF2015</a:t>
            </a:r>
          </a:p>
          <a:p>
            <a:pPr marL="0" indent="0">
              <a:buNone/>
            </a:pPr>
            <a:endParaRPr lang="de-DE" sz="1800" b="1" dirty="0" smtClean="0"/>
          </a:p>
          <a:p>
            <a:pPr marL="0" indent="0">
              <a:buNone/>
            </a:pPr>
            <a:r>
              <a:rPr lang="de-DE" sz="1800" b="1" dirty="0" err="1" smtClean="0"/>
              <a:t>Martikelnr</a:t>
            </a:r>
            <a:r>
              <a:rPr lang="de-DE" sz="1800" b="1" dirty="0" smtClean="0"/>
              <a:t>. </a:t>
            </a:r>
            <a:r>
              <a:rPr lang="de-DE" sz="1800" dirty="0" smtClean="0"/>
              <a:t>4062605</a:t>
            </a:r>
            <a:endParaRPr lang="de-DE" sz="1800" b="1" dirty="0"/>
          </a:p>
        </p:txBody>
      </p:sp>
      <p:pic>
        <p:nvPicPr>
          <p:cNvPr id="2050" name="Picture 2" descr="C:\Users\trung.tran\Desktop\IMG_51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t="10430" r="16549" b="7997"/>
          <a:stretch/>
        </p:blipFill>
        <p:spPr bwMode="auto">
          <a:xfrm>
            <a:off x="4185614" y="3393129"/>
            <a:ext cx="3842770" cy="307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7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436938"/>
          </a:xfrm>
        </p:spPr>
        <p:txBody>
          <a:bodyPr>
            <a:noAutofit/>
          </a:bodyPr>
          <a:lstStyle/>
          <a:p>
            <a:pPr algn="l"/>
            <a:r>
              <a:rPr lang="de-DE" sz="2800" b="1" dirty="0" smtClean="0"/>
              <a:t>Zusammenbildung</a:t>
            </a:r>
            <a:endParaRPr lang="de-DE" sz="2800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15823"/>
            <a:ext cx="4572000" cy="233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716016" y="2132856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Komplette </a:t>
            </a:r>
            <a:r>
              <a:rPr lang="de-DE" b="1" dirty="0" err="1" smtClean="0"/>
              <a:t>code</a:t>
            </a:r>
            <a:endParaRPr lang="de-DE" b="1" dirty="0"/>
          </a:p>
        </p:txBody>
      </p:sp>
      <p:pic>
        <p:nvPicPr>
          <p:cNvPr id="7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13581"/>
              </p:ext>
            </p:extLst>
          </p:nvPr>
        </p:nvGraphicFramePr>
        <p:xfrm>
          <a:off x="5014218" y="2636912"/>
          <a:ext cx="3111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Objekt-Manager-Shellobjekt" showAsIcon="1" r:id="rId7" imgW="3112200" imgH="685800" progId="Package">
                  <p:embed/>
                </p:oleObj>
              </mc:Choice>
              <mc:Fallback>
                <p:oleObj name="Objekt-Manager-Shellobjekt" showAsIcon="1" r:id="rId7" imgW="31122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14218" y="2636912"/>
                        <a:ext cx="3111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02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rung.tran\Desktop\IMG_515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6" t="59044" r="16420" b="6671"/>
          <a:stretch/>
        </p:blipFill>
        <p:spPr bwMode="auto">
          <a:xfrm>
            <a:off x="419360" y="1700808"/>
            <a:ext cx="223775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892573" y="1946265"/>
            <a:ext cx="142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Code</a:t>
            </a:r>
            <a:endParaRPr lang="de-DE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r="12433"/>
          <a:stretch/>
        </p:blipFill>
        <p:spPr bwMode="auto">
          <a:xfrm>
            <a:off x="2699792" y="2315597"/>
            <a:ext cx="3192781" cy="408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b="1" dirty="0" smtClean="0"/>
              <a:t>Fernsteuerung</a:t>
            </a:r>
          </a:p>
          <a:p>
            <a:pPr lvl="1"/>
            <a:endParaRPr lang="de-DE" dirty="0" smtClean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159856"/>
              </p:ext>
            </p:extLst>
          </p:nvPr>
        </p:nvGraphicFramePr>
        <p:xfrm>
          <a:off x="6188359" y="2618817"/>
          <a:ext cx="2438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Objekt-Manager-Shellobjekt" showAsIcon="1" r:id="rId8" imgW="2439000" imgH="685800" progId="Package">
                  <p:embed/>
                </p:oleObj>
              </mc:Choice>
              <mc:Fallback>
                <p:oleObj name="Objekt-Manager-Shellobjekt" showAsIcon="1" r:id="rId8" imgW="24390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88359" y="2618817"/>
                        <a:ext cx="2438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52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1268760"/>
            <a:ext cx="8784976" cy="460648"/>
          </a:xfrm>
        </p:spPr>
        <p:txBody>
          <a:bodyPr>
            <a:noAutofit/>
          </a:bodyPr>
          <a:lstStyle/>
          <a:p>
            <a:pPr algn="l"/>
            <a:r>
              <a:rPr lang="de-DE" sz="3000" b="1" dirty="0" smtClean="0"/>
              <a:t>Zusammenfassung &amp; Verbesserungsvorschlag</a:t>
            </a:r>
            <a:endParaRPr lang="de-DE" sz="3000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9"/>
          <a:stretch/>
        </p:blipFill>
        <p:spPr bwMode="auto">
          <a:xfrm>
            <a:off x="407503" y="2386722"/>
            <a:ext cx="3292267" cy="25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feld 66"/>
          <p:cNvSpPr txBox="1"/>
          <p:nvPr/>
        </p:nvSpPr>
        <p:spPr>
          <a:xfrm>
            <a:off x="323528" y="198884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Zusammenfügung</a:t>
            </a:r>
            <a:endParaRPr lang="de-DE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" r="15402"/>
          <a:stretch/>
        </p:blipFill>
        <p:spPr bwMode="auto">
          <a:xfrm rot="10800000">
            <a:off x="4355976" y="2358172"/>
            <a:ext cx="2951767" cy="269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8270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Designverbesserung</a:t>
            </a:r>
          </a:p>
          <a:p>
            <a:pPr lvl="2"/>
            <a:r>
              <a:rPr lang="de-DE" dirty="0" smtClean="0"/>
              <a:t>Der Roboter soll mit Betrachtung der Schwergewicht des Rahmens aufgebaut werden</a:t>
            </a:r>
            <a:endParaRPr lang="de-DE" dirty="0"/>
          </a:p>
          <a:p>
            <a:pPr lvl="2"/>
            <a:r>
              <a:rPr lang="de-DE" dirty="0" smtClean="0"/>
              <a:t>Pull-</a:t>
            </a:r>
            <a:r>
              <a:rPr lang="de-DE" dirty="0" err="1" smtClean="0"/>
              <a:t>Up</a:t>
            </a:r>
            <a:r>
              <a:rPr lang="de-DE" dirty="0" smtClean="0"/>
              <a:t> Widerstand</a:t>
            </a:r>
          </a:p>
          <a:p>
            <a:pPr lvl="2"/>
            <a:r>
              <a:rPr lang="de-DE" dirty="0" smtClean="0"/>
              <a:t>Erstellung von BMS : um Spannungsversorgung ständig prüfen</a:t>
            </a:r>
          </a:p>
          <a:p>
            <a:pPr lvl="2"/>
            <a:r>
              <a:rPr lang="de-DE" dirty="0" smtClean="0"/>
              <a:t>Verwendung von Superkondensator als Puffer Kondensator für Bluetooth Modul, damit Verbindung nicht sofort unterbrechen </a:t>
            </a:r>
          </a:p>
        </p:txBody>
      </p:sp>
      <p:pic>
        <p:nvPicPr>
          <p:cNvPr id="6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24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Jamie‘s</a:t>
            </a:r>
            <a:r>
              <a:rPr lang="de-DE" dirty="0" smtClean="0"/>
              <a:t> Versions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2" t="24240" r="15791" b="31445"/>
          <a:stretch/>
        </p:blipFill>
        <p:spPr bwMode="auto">
          <a:xfrm>
            <a:off x="2581242" y="1247678"/>
            <a:ext cx="1542950" cy="186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t="34699" r="30945" b="36368"/>
          <a:stretch/>
        </p:blipFill>
        <p:spPr bwMode="auto">
          <a:xfrm>
            <a:off x="3635896" y="2420888"/>
            <a:ext cx="1380173" cy="13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trung.tran\AppData\Local\Microsoft\Windows\Temporary Internet Files\Content.Outlook\C6HH2ADJ\IMG_70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t="23193" r="13541" b="12500"/>
          <a:stretch/>
        </p:blipFill>
        <p:spPr bwMode="auto">
          <a:xfrm rot="5400000">
            <a:off x="4627004" y="3580829"/>
            <a:ext cx="197096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trung.tran\Desktop\IMG_5156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t="10430" r="16549" b="7997"/>
          <a:stretch/>
        </p:blipFill>
        <p:spPr bwMode="auto">
          <a:xfrm>
            <a:off x="6196864" y="4581128"/>
            <a:ext cx="2736304" cy="21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211960" y="1793251"/>
            <a:ext cx="43674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b="1" dirty="0" smtClean="0"/>
              <a:t>Version 1</a:t>
            </a:r>
            <a:r>
              <a:rPr lang="de-DE" sz="1500" dirty="0" smtClean="0"/>
              <a:t>: Schwergewicht war nicht aufgepasst! </a:t>
            </a:r>
            <a:endParaRPr lang="de-DE" sz="1500" dirty="0"/>
          </a:p>
        </p:txBody>
      </p:sp>
      <p:sp>
        <p:nvSpPr>
          <p:cNvPr id="10" name="Textfeld 9"/>
          <p:cNvSpPr txBox="1"/>
          <p:nvPr/>
        </p:nvSpPr>
        <p:spPr>
          <a:xfrm>
            <a:off x="5129827" y="2472729"/>
            <a:ext cx="3906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 smtClean="0"/>
              <a:t>Version 2</a:t>
            </a:r>
            <a:r>
              <a:rPr lang="de-DE" sz="1500" dirty="0" smtClean="0"/>
              <a:t>: Roboter ist symmetrisch entworfen,</a:t>
            </a:r>
          </a:p>
          <a:p>
            <a:r>
              <a:rPr lang="de-DE" sz="1500" dirty="0" smtClean="0"/>
              <a:t>Schwergewicht ist verbessert, allerdings Gehäuse zu schwer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27907" y="3901089"/>
            <a:ext cx="39066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 smtClean="0"/>
              <a:t>Version 3: </a:t>
            </a:r>
            <a:r>
              <a:rPr lang="de-DE" sz="1500" dirty="0" smtClean="0"/>
              <a:t>Batterie wurde oben eingebaut. Beschleunigung des Motors reagiert sich nicht genug schnell.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99382" y="5517232"/>
            <a:ext cx="39066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 smtClean="0"/>
              <a:t>Version 3: </a:t>
            </a:r>
            <a:r>
              <a:rPr lang="de-DE" sz="1500" dirty="0" smtClean="0"/>
              <a:t>Letze Version.</a:t>
            </a:r>
          </a:p>
        </p:txBody>
      </p:sp>
    </p:spTree>
    <p:extLst>
      <p:ext uri="{BB962C8B-B14F-4D97-AF65-F5344CB8AC3E}">
        <p14:creationId xmlns:p14="http://schemas.microsoft.com/office/powerpoint/2010/main" val="60611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Fragen? 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Danke für </a:t>
            </a:r>
            <a:r>
              <a:rPr lang="de-DE" dirty="0" err="1" smtClean="0"/>
              <a:t>Aufmerksamtkeit</a:t>
            </a:r>
            <a:endParaRPr lang="de-DE" dirty="0"/>
          </a:p>
        </p:txBody>
      </p:sp>
      <p:pic>
        <p:nvPicPr>
          <p:cNvPr id="6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2204864"/>
            <a:ext cx="4392488" cy="4387038"/>
          </a:xfrm>
        </p:spPr>
        <p:txBody>
          <a:bodyPr>
            <a:normAutofit fontScale="92500"/>
          </a:bodyPr>
          <a:lstStyle/>
          <a:p>
            <a:r>
              <a:rPr lang="de-DE" sz="3300" b="1" dirty="0" smtClean="0">
                <a:solidFill>
                  <a:schemeClr val="tx1"/>
                </a:solidFill>
              </a:rPr>
              <a:t>Agenda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Einführung</a:t>
            </a:r>
            <a:endParaRPr lang="de-DE" sz="2800" dirty="0" smtClean="0"/>
          </a:p>
          <a:p>
            <a:pPr marL="514350" indent="-514350" algn="l">
              <a:buAutoNum type="arabicPeriod"/>
            </a:pPr>
            <a:r>
              <a:rPr lang="de-DE" sz="2800" dirty="0" smtClean="0"/>
              <a:t>Funktionsweise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Beschleunigungssensor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PID Regler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Motoransteuerung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Fernsteuerung</a:t>
            </a:r>
          </a:p>
          <a:p>
            <a:pPr marL="514350" indent="-514350" algn="l">
              <a:buAutoNum type="arabicPeriod"/>
            </a:pPr>
            <a:r>
              <a:rPr lang="de-DE" sz="2800" dirty="0" smtClean="0"/>
              <a:t>Zusammenfassung &amp; Verbesserungsvorschlag</a:t>
            </a:r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pic>
        <p:nvPicPr>
          <p:cNvPr id="1026" name="Picture 2" descr="C:\Users\trung.tran\Desktop\IMG_51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522" r="14825" b="6954"/>
          <a:stretch/>
        </p:blipFill>
        <p:spPr bwMode="auto">
          <a:xfrm>
            <a:off x="4716016" y="2420888"/>
            <a:ext cx="4104456" cy="417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2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98" y="1246401"/>
            <a:ext cx="1382198" cy="11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74" y="2325774"/>
            <a:ext cx="3206105" cy="202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0" r="26460" b="192"/>
          <a:stretch/>
        </p:blipFill>
        <p:spPr bwMode="auto">
          <a:xfrm>
            <a:off x="107504" y="1457925"/>
            <a:ext cx="1789694" cy="173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79" b="-1111"/>
          <a:stretch/>
        </p:blipFill>
        <p:spPr bwMode="auto">
          <a:xfrm>
            <a:off x="251520" y="3834862"/>
            <a:ext cx="2160240" cy="270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48" y="1340768"/>
            <a:ext cx="1964432" cy="19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85184"/>
            <a:ext cx="1989807" cy="1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1" y="4082194"/>
            <a:ext cx="3325067" cy="245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15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b="1" dirty="0" smtClean="0"/>
              <a:t>Einführung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4472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7503" y="1268760"/>
            <a:ext cx="8219256" cy="46064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b="1" dirty="0" smtClean="0"/>
              <a:t>Funktionsweise</a:t>
            </a:r>
          </a:p>
          <a:p>
            <a:pPr lvl="1"/>
            <a:endParaRPr lang="de-DE" dirty="0" smtClean="0"/>
          </a:p>
        </p:txBody>
      </p:sp>
      <p:pic>
        <p:nvPicPr>
          <p:cNvPr id="3074" name="Picture 2" descr="https://cdn.instructables.com/FNP/4PQ8/J20PCI6N/FNP4PQ8J20PCI6N.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83" y="2420888"/>
            <a:ext cx="452677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2" name="180-Grad-Pfeil 1"/>
          <p:cNvSpPr/>
          <p:nvPr/>
        </p:nvSpPr>
        <p:spPr>
          <a:xfrm>
            <a:off x="4932040" y="4581128"/>
            <a:ext cx="504056" cy="360040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283968" y="4947581"/>
            <a:ext cx="1582484" cy="24622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000" dirty="0" smtClean="0"/>
              <a:t>Drehrichtung des Motors</a:t>
            </a:r>
            <a:endParaRPr lang="de-DE" sz="1000" dirty="0"/>
          </a:p>
        </p:txBody>
      </p:sp>
      <p:sp>
        <p:nvSpPr>
          <p:cNvPr id="9" name="Textfeld 8"/>
          <p:cNvSpPr txBox="1"/>
          <p:nvPr/>
        </p:nvSpPr>
        <p:spPr>
          <a:xfrm>
            <a:off x="6918683" y="4989072"/>
            <a:ext cx="1582484" cy="24622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000" dirty="0" smtClean="0"/>
              <a:t>Drehrichtung des Motors</a:t>
            </a:r>
            <a:endParaRPr lang="de-DE" sz="1000" dirty="0"/>
          </a:p>
        </p:txBody>
      </p:sp>
      <p:sp>
        <p:nvSpPr>
          <p:cNvPr id="10" name="180-Grad-Pfeil 9"/>
          <p:cNvSpPr/>
          <p:nvPr/>
        </p:nvSpPr>
        <p:spPr>
          <a:xfrm flipH="1">
            <a:off x="7395422" y="4571764"/>
            <a:ext cx="504056" cy="360040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51520" y="3140968"/>
            <a:ext cx="37444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Die Neigungswinkel wird bei Neigung des Sensors bestimmt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Diese Winkeländerungsgröße wird in Spannungsgröße durch Mikrokontroller umgerechnet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Spannungsgröße betriebt den Motor in gegen Richtung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Je größer die Neigungswindel Phi desto höher ist die Winkelbeschleunigung</a:t>
            </a:r>
            <a:r>
              <a:rPr lang="de-DE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805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24" y="3904706"/>
            <a:ext cx="3403951" cy="146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67544" y="19869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MPU5060 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67544" y="348351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Complemetary filter </a:t>
            </a:r>
            <a:endParaRPr lang="de-DE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57" y="3920054"/>
            <a:ext cx="4068852" cy="145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3" y="2356282"/>
            <a:ext cx="679548" cy="9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47" y="2172330"/>
            <a:ext cx="2061019" cy="15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16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b="1" dirty="0" smtClean="0"/>
              <a:t>Beschleunigungssensor</a:t>
            </a:r>
          </a:p>
          <a:p>
            <a:pPr lvl="1"/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1547664" y="2356282"/>
            <a:ext cx="37444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MPU6050 has an embedded 3-axis MEMS gyroscope, a 3-axis MEMS </a:t>
            </a:r>
            <a:r>
              <a:rPr lang="en-US" sz="1000" dirty="0" smtClean="0"/>
              <a:t>accelerometer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Compatible with 3.3V-5.0V voltage </a:t>
            </a:r>
            <a:r>
              <a:rPr lang="en-US" sz="1000" dirty="0" smtClean="0"/>
              <a:t>level</a:t>
            </a:r>
            <a:r>
              <a:rPr lang="de-DE" sz="1000" dirty="0" smtClean="0"/>
              <a:t>, unterstützt </a:t>
            </a:r>
            <a:r>
              <a:rPr lang="de-DE" sz="1000" dirty="0"/>
              <a:t>I2C-Kommunikation: bis zu 400 </a:t>
            </a:r>
            <a:r>
              <a:rPr lang="de-DE" sz="1000" dirty="0" smtClean="0"/>
              <a:t>kHz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Betriebsstrom</a:t>
            </a:r>
            <a:r>
              <a:rPr lang="de-DE" sz="1000" dirty="0"/>
              <a:t>, </a:t>
            </a:r>
            <a:r>
              <a:rPr lang="de-DE" sz="1000" dirty="0" err="1"/>
              <a:t>Gyro</a:t>
            </a:r>
            <a:r>
              <a:rPr lang="de-DE" sz="1000" dirty="0"/>
              <a:t> und Beschleunigungsmesser: 3,8 </a:t>
            </a:r>
            <a:r>
              <a:rPr lang="de-DE" sz="1000" dirty="0" smtClean="0"/>
              <a:t>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Voll-Chip </a:t>
            </a:r>
            <a:r>
              <a:rPr lang="de-DE" sz="1000" dirty="0"/>
              <a:t>Ruhemodus-Betriebsstrom: 5 </a:t>
            </a:r>
            <a:r>
              <a:rPr lang="de-DE" sz="1000" dirty="0" smtClean="0"/>
              <a:t>µA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Abmessungen</a:t>
            </a:r>
            <a:r>
              <a:rPr lang="de-DE" sz="1000" dirty="0"/>
              <a:t>: 4 x 4 x 0,9 mm (QFN-Gehäuse</a:t>
            </a:r>
            <a:r>
              <a:rPr lang="de-DE" sz="1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298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5" y="2895879"/>
            <a:ext cx="8525674" cy="392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265875" y="2636676"/>
            <a:ext cx="1080120" cy="291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000" b="1" dirty="0" smtClean="0"/>
              <a:t>Code: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65875" y="1764732"/>
            <a:ext cx="1296144" cy="344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800" b="1" dirty="0" smtClean="0"/>
              <a:t>Library: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6" y="2198526"/>
            <a:ext cx="32289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12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b="1" dirty="0" smtClean="0"/>
              <a:t>Code in </a:t>
            </a:r>
            <a:r>
              <a:rPr lang="de-DE" b="1" dirty="0" err="1" smtClean="0"/>
              <a:t>Arduino</a:t>
            </a:r>
            <a:r>
              <a:rPr lang="de-DE" b="1" dirty="0" smtClean="0"/>
              <a:t> </a:t>
            </a:r>
            <a:endParaRPr lang="de-DE" b="1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0218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7503" y="1418045"/>
            <a:ext cx="8229600" cy="4525963"/>
          </a:xfrm>
        </p:spPr>
        <p:txBody>
          <a:bodyPr>
            <a:normAutofit/>
          </a:bodyPr>
          <a:lstStyle/>
          <a:p>
            <a:r>
              <a:rPr lang="de-DE" sz="2400" b="1" dirty="0" smtClean="0"/>
              <a:t>Vergleich</a:t>
            </a:r>
            <a:endParaRPr lang="de-DE" sz="2400" b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5702043" cy="2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09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7805623" cy="576064"/>
          </a:xfrm>
        </p:spPr>
        <p:txBody>
          <a:bodyPr>
            <a:noAutofit/>
          </a:bodyPr>
          <a:lstStyle/>
          <a:p>
            <a:r>
              <a:rPr lang="de-DE" sz="3000" b="1" dirty="0" smtClean="0"/>
              <a:t>PID Glied</a:t>
            </a:r>
            <a:endParaRPr lang="de-DE" sz="3000" b="1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4469188" cy="19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Bildergebnis für pid reg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53874"/>
            <a:ext cx="309581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788024" y="215387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Code: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65" y="2636912"/>
            <a:ext cx="397358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028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2" y="4189730"/>
            <a:ext cx="1808895" cy="231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012499" y="1913104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Library:</a:t>
            </a:r>
          </a:p>
          <a:p>
            <a:endParaRPr lang="de-DE" sz="1600" b="1" dirty="0" smtClean="0"/>
          </a:p>
          <a:p>
            <a:r>
              <a:rPr lang="de-DE" sz="1600" b="1" dirty="0" smtClean="0"/>
              <a:t>Code: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48" y="3082227"/>
            <a:ext cx="4069782" cy="18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64" b="90043"/>
          <a:stretch/>
        </p:blipFill>
        <p:spPr bwMode="auto">
          <a:xfrm>
            <a:off x="1187624" y="2176851"/>
            <a:ext cx="2721575" cy="19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5"/>
          <a:stretch/>
        </p:blipFill>
        <p:spPr bwMode="auto">
          <a:xfrm>
            <a:off x="1173175" y="2744101"/>
            <a:ext cx="7621407" cy="19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59" y="4521638"/>
            <a:ext cx="1848117" cy="185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516216" y="3751148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Datenblatt</a:t>
            </a:r>
            <a:endParaRPr lang="de-DE" sz="16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1022776" y="3045508"/>
            <a:ext cx="765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smtClean="0"/>
              <a:t>Vorwärts</a:t>
            </a:r>
            <a:endParaRPr lang="de-DE" sz="105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012497" y="3348970"/>
            <a:ext cx="9263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smtClean="0"/>
              <a:t>Rückwärts</a:t>
            </a:r>
            <a:endParaRPr lang="de-DE" sz="105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022776" y="3624190"/>
            <a:ext cx="765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smtClean="0"/>
              <a:t>Links</a:t>
            </a:r>
            <a:endParaRPr lang="de-DE" sz="105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012499" y="3935814"/>
            <a:ext cx="765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smtClean="0"/>
              <a:t>Rechts</a:t>
            </a:r>
            <a:endParaRPr lang="de-DE" sz="1050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36" y="4186777"/>
            <a:ext cx="2916100" cy="23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5868144" y="6237312"/>
            <a:ext cx="28083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868144" y="4449630"/>
            <a:ext cx="28083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C:\Users\trung.tran\Pictures\hsa_Logo_neu_standa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60647"/>
            <a:ext cx="1572209" cy="8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0232" y="272900"/>
            <a:ext cx="2099387" cy="803050"/>
          </a:xfrm>
          <a:prstGeom prst="rect">
            <a:avLst/>
          </a:prstGeom>
          <a:noFill/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407503" y="1268760"/>
            <a:ext cx="8219256" cy="460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b="1" dirty="0" smtClean="0"/>
              <a:t>Motoransteuerung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730450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WE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3000B"/>
      </a:accent1>
      <a:accent2>
        <a:srgbClr val="000000"/>
      </a:accent2>
      <a:accent3>
        <a:srgbClr val="B2B8B6"/>
      </a:accent3>
      <a:accent4>
        <a:srgbClr val="A0DAF7"/>
      </a:accent4>
      <a:accent5>
        <a:srgbClr val="008B39"/>
      </a:accent5>
      <a:accent6>
        <a:srgbClr val="F39100"/>
      </a:accent6>
      <a:hlink>
        <a:srgbClr val="0000FF"/>
      </a:hlink>
      <a:folHlink>
        <a:srgbClr val="800080"/>
      </a:folHlink>
    </a:clrScheme>
    <a:fontScheme name="W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894</Words>
  <Application>Microsoft Office PowerPoint</Application>
  <PresentationFormat>Bildschirmpräsentation (4:3)</PresentationFormat>
  <Paragraphs>119</Paragraphs>
  <Slides>15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7" baseType="lpstr">
      <vt:lpstr>blank</vt:lpstr>
      <vt:lpstr>Paket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PID Glied</vt:lpstr>
      <vt:lpstr>PowerPoint-Präsentation</vt:lpstr>
      <vt:lpstr>Zusammenbildung</vt:lpstr>
      <vt:lpstr>PowerPoint-Präsentation</vt:lpstr>
      <vt:lpstr>Zusammenfassung &amp; Verbesserungsvorschlag</vt:lpstr>
      <vt:lpstr>PowerPoint-Präsentation</vt:lpstr>
      <vt:lpstr>Jamie‘s Versions</vt:lpstr>
      <vt:lpstr>PowerPoint-Präsentation</vt:lpstr>
    </vt:vector>
  </TitlesOfParts>
  <Company>Würth Elektronik eiSos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trung.tran</dc:creator>
  <cp:lastModifiedBy>trung.tran</cp:lastModifiedBy>
  <cp:revision>59</cp:revision>
  <dcterms:created xsi:type="dcterms:W3CDTF">2018-06-12T11:26:13Z</dcterms:created>
  <dcterms:modified xsi:type="dcterms:W3CDTF">2018-09-03T15:51:13Z</dcterms:modified>
</cp:coreProperties>
</file>